
<file path=[Content_Types].xml><?xml version="1.0" encoding="utf-8"?>
<Types xmlns="http://schemas.openxmlformats.org/package/2006/content-types">
  <Default Extension="xml" ContentType="application/xml"/>
  <Default Extension="jpeg" ContentType="image/jpeg"/>
  <Default Extension="rels" ContentType="application/vnd.openxmlformats-package.relationships+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4" Type="http://schemas.openxmlformats.org/officeDocument/2006/relationships/extended-properties" Target="docProps/app.xml"/><Relationship Id="rId1" Type="http://schemas.openxmlformats.org/officeDocument/2006/relationships/officeDocument" Target="ppt/presentation.xml"/><Relationship Id="rId2" Type="http://schemas.openxmlformats.org/package/2006/relationships/metadata/thumbnail" Target="docProps/thumbnail.jpeg"/></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2"/>
    <p:sldId id="266" r:id="rId3"/>
    <p:sldId id="267" r:id="rId4"/>
    <p:sldId id="270" r:id="rId5"/>
    <p:sldId id="268" r:id="rId6"/>
    <p:sldId id="269" r:id="rId7"/>
    <p:sldId id="257" r:id="rId8"/>
    <p:sldId id="258" r:id="rId9"/>
    <p:sldId id="259" r:id="rId10"/>
    <p:sldId id="260" r:id="rId11"/>
    <p:sldId id="261" r:id="rId12"/>
    <p:sldId id="262" r:id="rId13"/>
    <p:sldId id="263" r:id="rId14"/>
    <p:sldId id="264" r:id="rId15"/>
    <p:sldId id="265" r:id="rId16"/>
    <p:sldId id="271" r:id="rId17"/>
    <p:sldId id="272" r:id="rId18"/>
    <p:sldId id="273" r:id="rId19"/>
    <p:sldId id="274" r:id="rId20"/>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5646"/>
    <p:restoredTop sz="94633"/>
  </p:normalViewPr>
  <p:slideViewPr>
    <p:cSldViewPr snapToGrid="0" snapToObjects="1">
      <p:cViewPr varScale="1">
        <p:scale>
          <a:sx n="96" d="100"/>
          <a:sy n="96" d="100"/>
        </p:scale>
        <p:origin x="896" y="160"/>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9" Type="http://schemas.openxmlformats.org/officeDocument/2006/relationships/slide" Target="slides/slide8.xml"/><Relationship Id="rId20" Type="http://schemas.openxmlformats.org/officeDocument/2006/relationships/slide" Target="slides/slide19.xml"/><Relationship Id="rId21" Type="http://schemas.openxmlformats.org/officeDocument/2006/relationships/presProps" Target="presProps.xml"/><Relationship Id="rId22" Type="http://schemas.openxmlformats.org/officeDocument/2006/relationships/viewProps" Target="viewProps.xml"/><Relationship Id="rId23" Type="http://schemas.openxmlformats.org/officeDocument/2006/relationships/theme" Target="theme/theme1.xml"/><Relationship Id="rId24" Type="http://schemas.openxmlformats.org/officeDocument/2006/relationships/tableStyles" Target="tableStyles.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slide" Target="slides/slide11.xml"/><Relationship Id="rId13" Type="http://schemas.openxmlformats.org/officeDocument/2006/relationships/slide" Target="slides/slide12.xml"/><Relationship Id="rId14" Type="http://schemas.openxmlformats.org/officeDocument/2006/relationships/slide" Target="slides/slide13.xml"/><Relationship Id="rId15" Type="http://schemas.openxmlformats.org/officeDocument/2006/relationships/slide" Target="slides/slide14.xml"/><Relationship Id="rId16" Type="http://schemas.openxmlformats.org/officeDocument/2006/relationships/slide" Target="slides/slide15.xml"/><Relationship Id="rId17" Type="http://schemas.openxmlformats.org/officeDocument/2006/relationships/slide" Target="slides/slide16.xml"/><Relationship Id="rId18" Type="http://schemas.openxmlformats.org/officeDocument/2006/relationships/slide" Target="slides/slide17.xml"/><Relationship Id="rId19" Type="http://schemas.openxmlformats.org/officeDocument/2006/relationships/slide" Target="slides/slide18.xml"/><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en-US" smtClean="0"/>
              <a:t>Click to edit Master title style</a:t>
            </a:r>
            <a:endParaRPr lang="en-US"/>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E39E5DA1-2400-9646-A4EB-24A19F5ABB9D}" type="datetimeFigureOut">
              <a:rPr lang="en-US" smtClean="0"/>
              <a:t>1/30/18</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7E450C7-05EF-B043-BC9B-D5EFD592534B}" type="slidenum">
              <a:rPr lang="en-US" smtClean="0"/>
              <a:t>‹#›</a:t>
            </a:fld>
            <a:endParaRPr lang="en-US"/>
          </a:p>
        </p:txBody>
      </p:sp>
    </p:spTree>
    <p:extLst>
      <p:ext uri="{BB962C8B-B14F-4D97-AF65-F5344CB8AC3E}">
        <p14:creationId xmlns:p14="http://schemas.microsoft.com/office/powerpoint/2010/main" val="2142752456"/>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E39E5DA1-2400-9646-A4EB-24A19F5ABB9D}" type="datetimeFigureOut">
              <a:rPr lang="en-US" smtClean="0"/>
              <a:t>1/30/18</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7E450C7-05EF-B043-BC9B-D5EFD592534B}" type="slidenum">
              <a:rPr lang="en-US" smtClean="0"/>
              <a:t>‹#›</a:t>
            </a:fld>
            <a:endParaRPr lang="en-US"/>
          </a:p>
        </p:txBody>
      </p:sp>
    </p:spTree>
    <p:extLst>
      <p:ext uri="{BB962C8B-B14F-4D97-AF65-F5344CB8AC3E}">
        <p14:creationId xmlns:p14="http://schemas.microsoft.com/office/powerpoint/2010/main" val="180581424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lstStyle>
            <a:lvl1pPr>
              <a:defRPr sz="6000"/>
            </a:lvl1pPr>
          </a:lstStyle>
          <a:p>
            <a:r>
              <a:rPr lang="en-US" smtClean="0"/>
              <a:t>Click to edit Master title style</a:t>
            </a:r>
            <a:endParaRPr lang="en-US"/>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E39E5DA1-2400-9646-A4EB-24A19F5ABB9D}" type="datetimeFigureOut">
              <a:rPr lang="en-US" smtClean="0"/>
              <a:t>1/30/18</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7E450C7-05EF-B043-BC9B-D5EFD592534B}" type="slidenum">
              <a:rPr lang="en-US" smtClean="0"/>
              <a:t>‹#›</a:t>
            </a:fld>
            <a:endParaRPr lang="en-US"/>
          </a:p>
        </p:txBody>
      </p:sp>
    </p:spTree>
    <p:extLst>
      <p:ext uri="{BB962C8B-B14F-4D97-AF65-F5344CB8AC3E}">
        <p14:creationId xmlns:p14="http://schemas.microsoft.com/office/powerpoint/2010/main" val="846837440"/>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838200" y="1825625"/>
            <a:ext cx="5181600" cy="435133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6172200" y="1825625"/>
            <a:ext cx="5181600" cy="435133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E39E5DA1-2400-9646-A4EB-24A19F5ABB9D}" type="datetimeFigureOut">
              <a:rPr lang="en-US" smtClean="0"/>
              <a:t>1/30/18</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7E450C7-05EF-B043-BC9B-D5EFD592534B}" type="slidenum">
              <a:rPr lang="en-US" smtClean="0"/>
              <a:t>‹#›</a:t>
            </a:fld>
            <a:endParaRPr lang="en-US"/>
          </a:p>
        </p:txBody>
      </p:sp>
    </p:spTree>
    <p:extLst>
      <p:ext uri="{BB962C8B-B14F-4D97-AF65-F5344CB8AC3E}">
        <p14:creationId xmlns:p14="http://schemas.microsoft.com/office/powerpoint/2010/main" val="1422725411"/>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en-US" smtClean="0"/>
              <a:t>Click to edit Master title style</a:t>
            </a:r>
            <a:endParaRPr lang="en-US"/>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839788" y="2505075"/>
            <a:ext cx="5157787" cy="368458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6172200" y="2505075"/>
            <a:ext cx="5183188" cy="368458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E39E5DA1-2400-9646-A4EB-24A19F5ABB9D}" type="datetimeFigureOut">
              <a:rPr lang="en-US" smtClean="0"/>
              <a:t>1/30/18</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C7E450C7-05EF-B043-BC9B-D5EFD592534B}" type="slidenum">
              <a:rPr lang="en-US" smtClean="0"/>
              <a:t>‹#›</a:t>
            </a:fld>
            <a:endParaRPr lang="en-US"/>
          </a:p>
        </p:txBody>
      </p:sp>
    </p:spTree>
    <p:extLst>
      <p:ext uri="{BB962C8B-B14F-4D97-AF65-F5344CB8AC3E}">
        <p14:creationId xmlns:p14="http://schemas.microsoft.com/office/powerpoint/2010/main" val="1663056979"/>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E39E5DA1-2400-9646-A4EB-24A19F5ABB9D}" type="datetimeFigureOut">
              <a:rPr lang="en-US" smtClean="0"/>
              <a:t>1/30/18</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C7E450C7-05EF-B043-BC9B-D5EFD592534B}" type="slidenum">
              <a:rPr lang="en-US" smtClean="0"/>
              <a:t>‹#›</a:t>
            </a:fld>
            <a:endParaRPr lang="en-US"/>
          </a:p>
        </p:txBody>
      </p:sp>
    </p:spTree>
    <p:extLst>
      <p:ext uri="{BB962C8B-B14F-4D97-AF65-F5344CB8AC3E}">
        <p14:creationId xmlns:p14="http://schemas.microsoft.com/office/powerpoint/2010/main" val="1498980348"/>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E39E5DA1-2400-9646-A4EB-24A19F5ABB9D}" type="datetimeFigureOut">
              <a:rPr lang="en-US" smtClean="0"/>
              <a:t>1/30/18</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C7E450C7-05EF-B043-BC9B-D5EFD592534B}" type="slidenum">
              <a:rPr lang="en-US" smtClean="0"/>
              <a:t>‹#›</a:t>
            </a:fld>
            <a:endParaRPr lang="en-US"/>
          </a:p>
        </p:txBody>
      </p:sp>
    </p:spTree>
    <p:extLst>
      <p:ext uri="{BB962C8B-B14F-4D97-AF65-F5344CB8AC3E}">
        <p14:creationId xmlns:p14="http://schemas.microsoft.com/office/powerpoint/2010/main" val="1232045879"/>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smtClean="0"/>
              <a:t>Click to edit Master title style</a:t>
            </a:r>
            <a:endParaRPr lang="en-US"/>
          </a:p>
        </p:txBody>
      </p:sp>
      <p:sp>
        <p:nvSpPr>
          <p:cNvPr id="3" name="Content Placehold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E39E5DA1-2400-9646-A4EB-24A19F5ABB9D}" type="datetimeFigureOut">
              <a:rPr lang="en-US" smtClean="0"/>
              <a:t>1/30/18</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7E450C7-05EF-B043-BC9B-D5EFD592534B}" type="slidenum">
              <a:rPr lang="en-US" smtClean="0"/>
              <a:t>‹#›</a:t>
            </a:fld>
            <a:endParaRPr lang="en-US"/>
          </a:p>
        </p:txBody>
      </p:sp>
    </p:spTree>
    <p:extLst>
      <p:ext uri="{BB962C8B-B14F-4D97-AF65-F5344CB8AC3E}">
        <p14:creationId xmlns:p14="http://schemas.microsoft.com/office/powerpoint/2010/main" val="95776397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smtClean="0"/>
              <a:t>Click to edit Master title style</a:t>
            </a:r>
            <a:endParaRPr lang="en-US"/>
          </a:p>
        </p:txBody>
      </p:sp>
      <p:sp>
        <p:nvSpPr>
          <p:cNvPr id="3" name="Picture Placeholder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E39E5DA1-2400-9646-A4EB-24A19F5ABB9D}" type="datetimeFigureOut">
              <a:rPr lang="en-US" smtClean="0"/>
              <a:t>1/30/18</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7E450C7-05EF-B043-BC9B-D5EFD592534B}" type="slidenum">
              <a:rPr lang="en-US" smtClean="0"/>
              <a:t>‹#›</a:t>
            </a:fld>
            <a:endParaRPr lang="en-US"/>
          </a:p>
        </p:txBody>
      </p:sp>
    </p:spTree>
    <p:extLst>
      <p:ext uri="{BB962C8B-B14F-4D97-AF65-F5344CB8AC3E}">
        <p14:creationId xmlns:p14="http://schemas.microsoft.com/office/powerpoint/2010/main" val="174926078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E39E5DA1-2400-9646-A4EB-24A19F5ABB9D}" type="datetimeFigureOut">
              <a:rPr lang="en-US" smtClean="0"/>
              <a:t>1/30/18</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7E450C7-05EF-B043-BC9B-D5EFD592534B}" type="slidenum">
              <a:rPr lang="en-US" smtClean="0"/>
              <a:t>‹#›</a:t>
            </a:fld>
            <a:endParaRPr lang="en-US"/>
          </a:p>
        </p:txBody>
      </p:sp>
    </p:spTree>
    <p:extLst>
      <p:ext uri="{BB962C8B-B14F-4D97-AF65-F5344CB8AC3E}">
        <p14:creationId xmlns:p14="http://schemas.microsoft.com/office/powerpoint/2010/main" val="774936486"/>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E39E5DA1-2400-9646-A4EB-24A19F5ABB9D}" type="datetimeFigureOut">
              <a:rPr lang="en-US" smtClean="0"/>
              <a:t>1/30/18</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7E450C7-05EF-B043-BC9B-D5EFD592534B}" type="slidenum">
              <a:rPr lang="en-US" smtClean="0"/>
              <a:t>‹#›</a:t>
            </a:fld>
            <a:endParaRPr lang="en-US"/>
          </a:p>
        </p:txBody>
      </p:sp>
    </p:spTree>
    <p:extLst>
      <p:ext uri="{BB962C8B-B14F-4D97-AF65-F5344CB8AC3E}">
        <p14:creationId xmlns:p14="http://schemas.microsoft.com/office/powerpoint/2010/main" val="2016684794"/>
      </p:ext>
    </p:extLst>
  </p:cSld>
  <p:clrMapOvr>
    <a:masterClrMapping/>
  </p:clrMapOvr>
</p:sldLayout>
</file>

<file path=ppt/slideMasters/_rels/slideMaster1.xml.rels><?xml version="1.0" encoding="UTF-8" standalone="yes"?>
<Relationships xmlns="http://schemas.openxmlformats.org/package/2006/relationships"><Relationship Id="rId11" Type="http://schemas.openxmlformats.org/officeDocument/2006/relationships/slideLayout" Target="../slideLayouts/slideLayout11.xml"/><Relationship Id="rId12" Type="http://schemas.openxmlformats.org/officeDocument/2006/relationships/theme" Target="../theme/theme1.xml"/><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E39E5DA1-2400-9646-A4EB-24A19F5ABB9D}" type="datetimeFigureOut">
              <a:rPr lang="en-US" smtClean="0"/>
              <a:t>1/30/18</a:t>
            </a:fld>
            <a:endParaRPr lang="en-US"/>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7E450C7-05EF-B043-BC9B-D5EFD592534B}" type="slidenum">
              <a:rPr lang="en-US" smtClean="0"/>
              <a:t>‹#›</a:t>
            </a:fld>
            <a:endParaRPr lang="en-US"/>
          </a:p>
        </p:txBody>
      </p:sp>
    </p:spTree>
    <p:extLst>
      <p:ext uri="{BB962C8B-B14F-4D97-AF65-F5344CB8AC3E}">
        <p14:creationId xmlns:p14="http://schemas.microsoft.com/office/powerpoint/2010/main" val="133650453"/>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1.jpg"/></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hyperlink" Target="http://google.com/advanced_search" TargetMode="Externa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2.jpg"/></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3.jpg"/></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4.jpg"/><Relationship Id="rId3" Type="http://schemas.openxmlformats.org/officeDocument/2006/relationships/image" Target="../media/image5.jpg"/></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hyperlink" Target="https://projects.fivethirtyeight.com/trump-approval-ratings/" TargetMode="External"/><Relationship Id="rId3" Type="http://schemas.openxmlformats.org/officeDocument/2006/relationships/image" Target="../media/image6.jpg"/></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7.jpg"/></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8.jpg"/><Relationship Id="rId3" Type="http://schemas.openxmlformats.org/officeDocument/2006/relationships/hyperlink" Target="http://www.bridgemi.com/talent-education/michigan-path-elite-colleges-flows-through-richer-high-schools-interactive-map" TargetMode="Externa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9.jpg"/></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10.jpg"/></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hyperlink" Target="https://support.google.com/fusiontables/answer/2527132?hl=en&amp;ref_topic=2592806" TargetMode="Externa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US" dirty="0" smtClean="0"/>
              <a:t>How to create</a:t>
            </a:r>
            <a:br>
              <a:rPr lang="en-US" dirty="0" smtClean="0"/>
            </a:br>
            <a:r>
              <a:rPr lang="en-US" dirty="0" smtClean="0"/>
              <a:t> data-driven stories</a:t>
            </a:r>
            <a:endParaRPr lang="en-US" dirty="0"/>
          </a:p>
        </p:txBody>
      </p:sp>
      <p:sp>
        <p:nvSpPr>
          <p:cNvPr id="3" name="Subtitle 2"/>
          <p:cNvSpPr>
            <a:spLocks noGrp="1"/>
          </p:cNvSpPr>
          <p:nvPr>
            <p:ph type="subTitle" idx="1"/>
          </p:nvPr>
        </p:nvSpPr>
        <p:spPr/>
        <p:txBody>
          <a:bodyPr/>
          <a:lstStyle/>
          <a:p>
            <a:endParaRPr lang="en-US"/>
          </a:p>
        </p:txBody>
      </p:sp>
    </p:spTree>
    <p:extLst>
      <p:ext uri="{BB962C8B-B14F-4D97-AF65-F5344CB8AC3E}">
        <p14:creationId xmlns:p14="http://schemas.microsoft.com/office/powerpoint/2010/main" val="2087251449"/>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What is data-driven journalism?</a:t>
            </a:r>
            <a:endParaRPr lang="en-US" dirty="0"/>
          </a:p>
        </p:txBody>
      </p:sp>
      <p:sp>
        <p:nvSpPr>
          <p:cNvPr id="3" name="Content Placeholder 2"/>
          <p:cNvSpPr>
            <a:spLocks noGrp="1"/>
          </p:cNvSpPr>
          <p:nvPr>
            <p:ph idx="1"/>
          </p:nvPr>
        </p:nvSpPr>
        <p:spPr/>
        <p:txBody>
          <a:bodyPr/>
          <a:lstStyle/>
          <a:p>
            <a:r>
              <a:rPr lang="en-US" dirty="0" smtClean="0"/>
              <a:t>Wikipedia: “Analyzing </a:t>
            </a:r>
            <a:r>
              <a:rPr lang="en-US" dirty="0"/>
              <a:t>and filtering large data sets for the purpose of </a:t>
            </a:r>
            <a:r>
              <a:rPr lang="en-US" dirty="0" smtClean="0"/>
              <a:t>creating </a:t>
            </a:r>
            <a:r>
              <a:rPr lang="en-US" dirty="0"/>
              <a:t>a news story</a:t>
            </a:r>
            <a:r>
              <a:rPr lang="en-US" dirty="0" smtClean="0"/>
              <a:t>.”</a:t>
            </a:r>
          </a:p>
          <a:p>
            <a:endParaRPr lang="en-US" dirty="0"/>
          </a:p>
          <a:p>
            <a:r>
              <a:rPr lang="en-US" dirty="0" smtClean="0"/>
              <a:t>Find it</a:t>
            </a:r>
          </a:p>
          <a:p>
            <a:r>
              <a:rPr lang="en-US" dirty="0" smtClean="0"/>
              <a:t>Filter the data set</a:t>
            </a:r>
          </a:p>
          <a:p>
            <a:r>
              <a:rPr lang="en-US" dirty="0" smtClean="0"/>
              <a:t>Analyze, visualize</a:t>
            </a:r>
          </a:p>
          <a:p>
            <a:r>
              <a:rPr lang="en-US" dirty="0" smtClean="0"/>
              <a:t>Tell the story</a:t>
            </a:r>
            <a:endParaRPr lang="en-US" dirty="0"/>
          </a:p>
        </p:txBody>
      </p:sp>
      <p:pic>
        <p:nvPicPr>
          <p:cNvPr id="4" name="Picture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5075582" y="2716017"/>
            <a:ext cx="5724939" cy="2989232"/>
          </a:xfrm>
          <a:prstGeom prst="rect">
            <a:avLst/>
          </a:prstGeom>
        </p:spPr>
      </p:pic>
    </p:spTree>
    <p:extLst>
      <p:ext uri="{BB962C8B-B14F-4D97-AF65-F5344CB8AC3E}">
        <p14:creationId xmlns:p14="http://schemas.microsoft.com/office/powerpoint/2010/main" val="724643880"/>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Find it</a:t>
            </a:r>
            <a:endParaRPr lang="en-US" dirty="0"/>
          </a:p>
        </p:txBody>
      </p:sp>
      <p:sp>
        <p:nvSpPr>
          <p:cNvPr id="3" name="Content Placeholder 2"/>
          <p:cNvSpPr>
            <a:spLocks noGrp="1"/>
          </p:cNvSpPr>
          <p:nvPr>
            <p:ph idx="1"/>
          </p:nvPr>
        </p:nvSpPr>
        <p:spPr/>
        <p:txBody>
          <a:bodyPr>
            <a:normAutofit/>
          </a:bodyPr>
          <a:lstStyle/>
          <a:p>
            <a:r>
              <a:rPr lang="en-US" dirty="0" smtClean="0"/>
              <a:t>Where do you find the data? </a:t>
            </a:r>
          </a:p>
          <a:p>
            <a:endParaRPr lang="en-US" dirty="0" smtClean="0"/>
          </a:p>
          <a:p>
            <a:pPr lvl="1"/>
            <a:r>
              <a:rPr lang="en-US" dirty="0" smtClean="0"/>
              <a:t>Call the agency you are interested in and ask if they have data online. </a:t>
            </a:r>
          </a:p>
          <a:p>
            <a:pPr lvl="1"/>
            <a:r>
              <a:rPr lang="en-US" dirty="0" smtClean="0"/>
              <a:t>Online forms, charts, stats: follow the paper trail to its source</a:t>
            </a:r>
          </a:p>
          <a:p>
            <a:pPr lvl="1"/>
            <a:r>
              <a:rPr lang="en-US" dirty="0" smtClean="0"/>
              <a:t>Ask academics, watchdog groups, others in the know where to find info you are looking for</a:t>
            </a:r>
          </a:p>
          <a:p>
            <a:pPr lvl="1"/>
            <a:r>
              <a:rPr lang="en-US" dirty="0" smtClean="0"/>
              <a:t>Use Google’s advance search function (</a:t>
            </a:r>
            <a:r>
              <a:rPr lang="en-US" dirty="0" smtClean="0">
                <a:hlinkClick r:id="rId2"/>
              </a:rPr>
              <a:t>google.com/advanced_search</a:t>
            </a:r>
            <a:r>
              <a:rPr lang="en-US" dirty="0" smtClean="0"/>
              <a:t>)</a:t>
            </a:r>
          </a:p>
          <a:p>
            <a:pPr lvl="1"/>
            <a:r>
              <a:rPr lang="en-US" dirty="0" smtClean="0"/>
              <a:t>File a Freedom of Information request (More on FOIA here)</a:t>
            </a:r>
          </a:p>
          <a:p>
            <a:pPr lvl="1"/>
            <a:endParaRPr lang="en-US" dirty="0"/>
          </a:p>
        </p:txBody>
      </p:sp>
    </p:spTree>
    <p:extLst>
      <p:ext uri="{BB962C8B-B14F-4D97-AF65-F5344CB8AC3E}">
        <p14:creationId xmlns:p14="http://schemas.microsoft.com/office/powerpoint/2010/main" val="1863439300"/>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Filter it</a:t>
            </a:r>
            <a:endParaRPr lang="en-US" dirty="0"/>
          </a:p>
        </p:txBody>
      </p:sp>
      <p:sp>
        <p:nvSpPr>
          <p:cNvPr id="3" name="Content Placeholder 2"/>
          <p:cNvSpPr>
            <a:spLocks noGrp="1"/>
          </p:cNvSpPr>
          <p:nvPr>
            <p:ph idx="1"/>
          </p:nvPr>
        </p:nvSpPr>
        <p:spPr>
          <a:xfrm>
            <a:off x="838200" y="1825625"/>
            <a:ext cx="3216965" cy="4351338"/>
          </a:xfrm>
        </p:spPr>
        <p:txBody>
          <a:bodyPr/>
          <a:lstStyle/>
          <a:p>
            <a:r>
              <a:rPr lang="en-US" dirty="0" smtClean="0"/>
              <a:t>Hone it down to what you want or need</a:t>
            </a:r>
          </a:p>
          <a:p>
            <a:r>
              <a:rPr lang="en-US" dirty="0" smtClean="0"/>
              <a:t>Eliminate unneeded columns or rows</a:t>
            </a:r>
          </a:p>
          <a:p>
            <a:r>
              <a:rPr lang="en-US" dirty="0" smtClean="0"/>
              <a:t>Filter by year, month, or some other factor</a:t>
            </a:r>
          </a:p>
        </p:txBody>
      </p:sp>
      <p:pic>
        <p:nvPicPr>
          <p:cNvPr id="4" name="Picture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4333461" y="1690688"/>
            <a:ext cx="7500730" cy="4112243"/>
          </a:xfrm>
          <a:prstGeom prst="rect">
            <a:avLst/>
          </a:prstGeom>
        </p:spPr>
      </p:pic>
    </p:spTree>
    <p:extLst>
      <p:ext uri="{BB962C8B-B14F-4D97-AF65-F5344CB8AC3E}">
        <p14:creationId xmlns:p14="http://schemas.microsoft.com/office/powerpoint/2010/main" val="1924362480"/>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Analyze it</a:t>
            </a:r>
            <a:endParaRPr lang="en-US" dirty="0"/>
          </a:p>
        </p:txBody>
      </p:sp>
      <p:sp>
        <p:nvSpPr>
          <p:cNvPr id="3" name="Content Placeholder 2"/>
          <p:cNvSpPr>
            <a:spLocks noGrp="1"/>
          </p:cNvSpPr>
          <p:nvPr>
            <p:ph idx="1"/>
          </p:nvPr>
        </p:nvSpPr>
        <p:spPr/>
        <p:txBody>
          <a:bodyPr>
            <a:normAutofit/>
          </a:bodyPr>
          <a:lstStyle/>
          <a:p>
            <a:r>
              <a:rPr lang="en-US" dirty="0" smtClean="0"/>
              <a:t>Understand the data – every field, every fact. </a:t>
            </a:r>
            <a:r>
              <a:rPr lang="en-US" dirty="0"/>
              <a:t>Know where it came from and check the math for errors</a:t>
            </a:r>
            <a:r>
              <a:rPr lang="en-US" dirty="0" smtClean="0"/>
              <a:t>.</a:t>
            </a:r>
          </a:p>
          <a:p>
            <a:r>
              <a:rPr lang="en-US" dirty="0" smtClean="0"/>
              <a:t>Get what you need to interpret it </a:t>
            </a:r>
          </a:p>
          <a:p>
            <a:r>
              <a:rPr lang="en-US" dirty="0" smtClean="0">
                <a:effectLst/>
              </a:rPr>
              <a:t>Ask your data questions – averages, max, min, top 10 </a:t>
            </a:r>
          </a:p>
          <a:p>
            <a:r>
              <a:rPr lang="en-US" dirty="0" smtClean="0"/>
              <a:t>Look at ways to measure it (rate of change, change over time, etc.)</a:t>
            </a:r>
          </a:p>
          <a:p>
            <a:r>
              <a:rPr lang="en-US" dirty="0" smtClean="0">
                <a:effectLst/>
              </a:rPr>
              <a:t>Put it in groups (geographical, historical, demographic)</a:t>
            </a:r>
          </a:p>
          <a:p>
            <a:r>
              <a:rPr lang="en-US" dirty="0" smtClean="0"/>
              <a:t>Be careful of errors</a:t>
            </a:r>
          </a:p>
          <a:p>
            <a:r>
              <a:rPr lang="en-US" dirty="0" smtClean="0">
                <a:effectLst/>
              </a:rPr>
              <a:t>Use tools to clean and standardize (Open Refine)</a:t>
            </a:r>
          </a:p>
        </p:txBody>
      </p:sp>
    </p:spTree>
    <p:extLst>
      <p:ext uri="{BB962C8B-B14F-4D97-AF65-F5344CB8AC3E}">
        <p14:creationId xmlns:p14="http://schemas.microsoft.com/office/powerpoint/2010/main" val="1272784065"/>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lstStyle/>
          <a:p>
            <a:endParaRPr lang="en-US"/>
          </a:p>
        </p:txBody>
      </p:sp>
    </p:spTree>
    <p:extLst>
      <p:ext uri="{BB962C8B-B14F-4D97-AF65-F5344CB8AC3E}">
        <p14:creationId xmlns:p14="http://schemas.microsoft.com/office/powerpoint/2010/main" val="1490284785"/>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Start with </a:t>
            </a:r>
            <a:r>
              <a:rPr lang="is-IS" dirty="0" smtClean="0"/>
              <a:t>… </a:t>
            </a:r>
            <a:r>
              <a:rPr lang="en-US" dirty="0" smtClean="0"/>
              <a:t>	</a:t>
            </a:r>
            <a:endParaRPr lang="en-US" dirty="0"/>
          </a:p>
        </p:txBody>
      </p:sp>
      <p:sp>
        <p:nvSpPr>
          <p:cNvPr id="3" name="Content Placeholder 2"/>
          <p:cNvSpPr>
            <a:spLocks noGrp="1"/>
          </p:cNvSpPr>
          <p:nvPr>
            <p:ph idx="1"/>
          </p:nvPr>
        </p:nvSpPr>
        <p:spPr/>
        <p:txBody>
          <a:bodyPr/>
          <a:lstStyle/>
          <a:p>
            <a:r>
              <a:rPr lang="en-US" dirty="0" smtClean="0"/>
              <a:t>Trends – ups, downs, static</a:t>
            </a:r>
          </a:p>
          <a:p>
            <a:r>
              <a:rPr lang="en-US" dirty="0" smtClean="0"/>
              <a:t>Rank order – how things are ordered</a:t>
            </a:r>
          </a:p>
          <a:p>
            <a:r>
              <a:rPr lang="en-US" dirty="0" smtClean="0"/>
              <a:t>Comparisons – Trump’s presidency, today vs. a year ago</a:t>
            </a:r>
          </a:p>
          <a:p>
            <a:r>
              <a:rPr lang="en-US" dirty="0" smtClean="0"/>
              <a:t>Surprises – You’d think crime was going up, but it’s actually dropping</a:t>
            </a:r>
          </a:p>
          <a:p>
            <a:r>
              <a:rPr lang="en-US" dirty="0" smtClean="0"/>
              <a:t>Relationships- causal relationships like aging pipes + lack of monitoring = Flint water crisis</a:t>
            </a:r>
            <a:endParaRPr lang="en-US" dirty="0"/>
          </a:p>
        </p:txBody>
      </p:sp>
    </p:spTree>
    <p:extLst>
      <p:ext uri="{BB962C8B-B14F-4D97-AF65-F5344CB8AC3E}">
        <p14:creationId xmlns:p14="http://schemas.microsoft.com/office/powerpoint/2010/main" val="2081149925"/>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Trends</a:t>
            </a:r>
            <a:endParaRPr lang="en-US" dirty="0"/>
          </a:p>
        </p:txBody>
      </p:sp>
      <p:sp>
        <p:nvSpPr>
          <p:cNvPr id="3" name="Content Placeholder 2"/>
          <p:cNvSpPr>
            <a:spLocks noGrp="1"/>
          </p:cNvSpPr>
          <p:nvPr>
            <p:ph idx="1"/>
          </p:nvPr>
        </p:nvSpPr>
        <p:spPr/>
        <p:txBody>
          <a:bodyPr>
            <a:normAutofit/>
          </a:bodyPr>
          <a:lstStyle/>
          <a:p>
            <a:r>
              <a:rPr lang="en-US" dirty="0" smtClean="0"/>
              <a:t>Rise or fall over time</a:t>
            </a:r>
          </a:p>
          <a:p>
            <a:r>
              <a:rPr lang="en-US" dirty="0" smtClean="0"/>
              <a:t>Growth in use</a:t>
            </a:r>
          </a:p>
          <a:p>
            <a:r>
              <a:rPr lang="en-US" dirty="0" smtClean="0"/>
              <a:t>Flattening of a trend</a:t>
            </a:r>
          </a:p>
          <a:p>
            <a:endParaRPr lang="en-US" dirty="0"/>
          </a:p>
          <a:p>
            <a:endParaRPr lang="en-US" dirty="0" smtClean="0"/>
          </a:p>
          <a:p>
            <a:endParaRPr lang="en-US" dirty="0"/>
          </a:p>
          <a:p>
            <a:endParaRPr lang="en-US" dirty="0"/>
          </a:p>
          <a:p>
            <a:r>
              <a:rPr lang="en-US" dirty="0" smtClean="0"/>
              <a:t>ONCE YOU SPOT A TREND, THE NEXT QUESTION IS </a:t>
            </a:r>
            <a:r>
              <a:rPr lang="is-IS" dirty="0" smtClean="0"/>
              <a:t>…  WHY?</a:t>
            </a:r>
            <a:endParaRPr lang="en-US" dirty="0"/>
          </a:p>
        </p:txBody>
      </p:sp>
      <p:pic>
        <p:nvPicPr>
          <p:cNvPr id="4" name="Picture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4744278" y="617155"/>
            <a:ext cx="6747013" cy="4577698"/>
          </a:xfrm>
          <a:prstGeom prst="rect">
            <a:avLst/>
          </a:prstGeom>
        </p:spPr>
      </p:pic>
    </p:spTree>
    <p:extLst>
      <p:ext uri="{BB962C8B-B14F-4D97-AF65-F5344CB8AC3E}">
        <p14:creationId xmlns:p14="http://schemas.microsoft.com/office/powerpoint/2010/main" val="1994617846"/>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Rank order</a:t>
            </a:r>
            <a:endParaRPr lang="en-US" dirty="0"/>
          </a:p>
        </p:txBody>
      </p:sp>
      <p:pic>
        <p:nvPicPr>
          <p:cNvPr id="4" name="Content Placeholder 3"/>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611846" y="1560581"/>
            <a:ext cx="4819298" cy="4351338"/>
          </a:xfrm>
        </p:spPr>
      </p:pic>
      <p:pic>
        <p:nvPicPr>
          <p:cNvPr id="5" name="Picture 4"/>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764695" y="485879"/>
            <a:ext cx="5473700" cy="6235700"/>
          </a:xfrm>
          <a:prstGeom prst="rect">
            <a:avLst/>
          </a:prstGeom>
        </p:spPr>
      </p:pic>
    </p:spTree>
    <p:extLst>
      <p:ext uri="{BB962C8B-B14F-4D97-AF65-F5344CB8AC3E}">
        <p14:creationId xmlns:p14="http://schemas.microsoft.com/office/powerpoint/2010/main" val="1403867161"/>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Comparisons</a:t>
            </a:r>
            <a:endParaRPr lang="en-US" dirty="0"/>
          </a:p>
        </p:txBody>
      </p:sp>
      <p:pic>
        <p:nvPicPr>
          <p:cNvPr id="4" name="Content Placeholder 3">
            <a:hlinkClick r:id="rId2"/>
          </p:cNvPr>
          <p:cNvPicPr>
            <a:picLocks noGrp="1" noChangeAspect="1"/>
          </p:cNvPicPr>
          <p:nvPr>
            <p:ph idx="1"/>
          </p:nvPr>
        </p:nvPicPr>
        <p:blipFill>
          <a:blip r:embed="rId3">
            <a:extLst>
              <a:ext uri="{28A0092B-C50C-407E-A947-70E740481C1C}">
                <a14:useLocalDpi xmlns:a14="http://schemas.microsoft.com/office/drawing/2010/main" val="0"/>
              </a:ext>
            </a:extLst>
          </a:blip>
          <a:stretch>
            <a:fillRect/>
          </a:stretch>
        </p:blipFill>
        <p:spPr>
          <a:xfrm>
            <a:off x="2212844" y="1825625"/>
            <a:ext cx="7766312" cy="4351338"/>
          </a:xfrm>
        </p:spPr>
      </p:pic>
    </p:spTree>
    <p:extLst>
      <p:ext uri="{BB962C8B-B14F-4D97-AF65-F5344CB8AC3E}">
        <p14:creationId xmlns:p14="http://schemas.microsoft.com/office/powerpoint/2010/main" val="303244584"/>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Surprises: Turn something on its head</a:t>
            </a:r>
            <a:endParaRPr lang="en-US" dirty="0"/>
          </a:p>
        </p:txBody>
      </p:sp>
      <p:pic>
        <p:nvPicPr>
          <p:cNvPr id="4" name="Content Placeholder 3"/>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3217309" y="1825625"/>
            <a:ext cx="5757382" cy="4351338"/>
          </a:xfrm>
        </p:spPr>
      </p:pic>
    </p:spTree>
    <p:extLst>
      <p:ext uri="{BB962C8B-B14F-4D97-AF65-F5344CB8AC3E}">
        <p14:creationId xmlns:p14="http://schemas.microsoft.com/office/powerpoint/2010/main" val="1816244129"/>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Relationships</a:t>
            </a:r>
            <a:endParaRPr lang="en-US" dirty="0"/>
          </a:p>
        </p:txBody>
      </p:sp>
      <p:pic>
        <p:nvPicPr>
          <p:cNvPr id="4" name="Content Placeholder 3"/>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4568048" y="699189"/>
            <a:ext cx="6602487" cy="5913645"/>
          </a:xfrm>
        </p:spPr>
      </p:pic>
      <p:sp>
        <p:nvSpPr>
          <p:cNvPr id="5" name="TextBox 4"/>
          <p:cNvSpPr txBox="1"/>
          <p:nvPr/>
        </p:nvSpPr>
        <p:spPr>
          <a:xfrm>
            <a:off x="838200" y="1563757"/>
            <a:ext cx="3137452" cy="2585323"/>
          </a:xfrm>
          <a:prstGeom prst="rect">
            <a:avLst/>
          </a:prstGeom>
          <a:noFill/>
        </p:spPr>
        <p:txBody>
          <a:bodyPr wrap="square" rtlCol="0">
            <a:spAutoFit/>
          </a:bodyPr>
          <a:lstStyle/>
          <a:p>
            <a:r>
              <a:rPr lang="en-US" dirty="0" smtClean="0"/>
              <a:t>Bridge Magazine found that the path to elite colleges flowed through wealthier high schools. To do this, they correlated college attendance rates to “rigorous” or selective schools with areas those students came from.</a:t>
            </a:r>
            <a:endParaRPr lang="en-US" dirty="0"/>
          </a:p>
          <a:p>
            <a:r>
              <a:rPr lang="en-US" dirty="0" smtClean="0">
                <a:hlinkClick r:id="rId3"/>
              </a:rPr>
              <a:t>The Report</a:t>
            </a:r>
            <a:endParaRPr lang="en-US" dirty="0" smtClean="0"/>
          </a:p>
        </p:txBody>
      </p:sp>
    </p:spTree>
    <p:extLst>
      <p:ext uri="{BB962C8B-B14F-4D97-AF65-F5344CB8AC3E}">
        <p14:creationId xmlns:p14="http://schemas.microsoft.com/office/powerpoint/2010/main" val="1517939718"/>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Finding the data: Where and how?</a:t>
            </a:r>
            <a:endParaRPr lang="en-US" dirty="0"/>
          </a:p>
        </p:txBody>
      </p:sp>
      <p:sp>
        <p:nvSpPr>
          <p:cNvPr id="3" name="Content Placeholder 2"/>
          <p:cNvSpPr>
            <a:spLocks noGrp="1"/>
          </p:cNvSpPr>
          <p:nvPr>
            <p:ph idx="1"/>
          </p:nvPr>
        </p:nvSpPr>
        <p:spPr>
          <a:xfrm>
            <a:off x="838200" y="1470991"/>
            <a:ext cx="10515600" cy="4705972"/>
          </a:xfrm>
        </p:spPr>
        <p:txBody>
          <a:bodyPr/>
          <a:lstStyle/>
          <a:p>
            <a:r>
              <a:rPr lang="en-US" dirty="0" smtClean="0"/>
              <a:t>Start with </a:t>
            </a:r>
            <a:r>
              <a:rPr lang="en-US" dirty="0" err="1" smtClean="0"/>
              <a:t>Google.com</a:t>
            </a:r>
            <a:r>
              <a:rPr lang="en-US" dirty="0" smtClean="0"/>
              <a:t>/</a:t>
            </a:r>
            <a:r>
              <a:rPr lang="en-US" dirty="0" err="1" smtClean="0"/>
              <a:t>advanced_search</a:t>
            </a:r>
            <a:endParaRPr lang="en-US" dirty="0"/>
          </a:p>
        </p:txBody>
      </p:sp>
      <p:pic>
        <p:nvPicPr>
          <p:cNvPr id="4" name="Picture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150167" y="2311212"/>
            <a:ext cx="6097275" cy="4546788"/>
          </a:xfrm>
          <a:prstGeom prst="rect">
            <a:avLst/>
          </a:prstGeom>
        </p:spPr>
      </p:pic>
    </p:spTree>
    <p:extLst>
      <p:ext uri="{BB962C8B-B14F-4D97-AF65-F5344CB8AC3E}">
        <p14:creationId xmlns:p14="http://schemas.microsoft.com/office/powerpoint/2010/main" val="86718631"/>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Once you have the data, answer:</a:t>
            </a:r>
            <a:endParaRPr lang="en-US" dirty="0"/>
          </a:p>
        </p:txBody>
      </p:sp>
      <p:sp>
        <p:nvSpPr>
          <p:cNvPr id="3" name="Content Placeholder 2"/>
          <p:cNvSpPr>
            <a:spLocks noGrp="1"/>
          </p:cNvSpPr>
          <p:nvPr>
            <p:ph idx="1"/>
          </p:nvPr>
        </p:nvSpPr>
        <p:spPr/>
        <p:txBody>
          <a:bodyPr/>
          <a:lstStyle/>
          <a:p>
            <a:r>
              <a:rPr lang="en-US" dirty="0" smtClean="0"/>
              <a:t>Where is it coming from?</a:t>
            </a:r>
          </a:p>
          <a:p>
            <a:r>
              <a:rPr lang="en-US" dirty="0" smtClean="0"/>
              <a:t>How was it collected?</a:t>
            </a:r>
          </a:p>
          <a:p>
            <a:r>
              <a:rPr lang="en-US" dirty="0" smtClean="0"/>
              <a:t>What does it all mean? (every field of it)</a:t>
            </a:r>
          </a:p>
          <a:p>
            <a:endParaRPr lang="en-US" dirty="0"/>
          </a:p>
          <a:p>
            <a:r>
              <a:rPr lang="en-US" dirty="0" smtClean="0"/>
              <a:t>Ask for a data dictionary or code sheet – these can be extremely relevant in helping you decipher the data</a:t>
            </a:r>
            <a:endParaRPr lang="en-US" dirty="0"/>
          </a:p>
        </p:txBody>
      </p:sp>
    </p:spTree>
    <p:extLst>
      <p:ext uri="{BB962C8B-B14F-4D97-AF65-F5344CB8AC3E}">
        <p14:creationId xmlns:p14="http://schemas.microsoft.com/office/powerpoint/2010/main" val="1959672047"/>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Downloaded data</a:t>
            </a:r>
            <a:endParaRPr lang="en-US" dirty="0"/>
          </a:p>
        </p:txBody>
      </p:sp>
      <p:sp>
        <p:nvSpPr>
          <p:cNvPr id="3" name="Content Placeholder 2"/>
          <p:cNvSpPr>
            <a:spLocks noGrp="1"/>
          </p:cNvSpPr>
          <p:nvPr>
            <p:ph idx="1"/>
          </p:nvPr>
        </p:nvSpPr>
        <p:spPr/>
        <p:txBody>
          <a:bodyPr/>
          <a:lstStyle/>
          <a:p>
            <a:r>
              <a:rPr lang="en-US" dirty="0" smtClean="0"/>
              <a:t>Make a copy</a:t>
            </a:r>
          </a:p>
          <a:p>
            <a:r>
              <a:rPr lang="en-US" dirty="0" smtClean="0"/>
              <a:t>Make sure to clean it up – check ranges, make sure they are realistic</a:t>
            </a:r>
          </a:p>
          <a:p>
            <a:r>
              <a:rPr lang="en-US" dirty="0" smtClean="0"/>
              <a:t>Download and use Open Refine to clean and standardize (</a:t>
            </a:r>
            <a:r>
              <a:rPr lang="en-US" dirty="0" err="1" smtClean="0"/>
              <a:t>openrefine.org</a:t>
            </a:r>
            <a:r>
              <a:rPr lang="en-US" dirty="0" smtClean="0"/>
              <a:t>)</a:t>
            </a:r>
            <a:endParaRPr lang="en-US" dirty="0"/>
          </a:p>
        </p:txBody>
      </p:sp>
    </p:spTree>
    <p:extLst>
      <p:ext uri="{BB962C8B-B14F-4D97-AF65-F5344CB8AC3E}">
        <p14:creationId xmlns:p14="http://schemas.microsoft.com/office/powerpoint/2010/main" val="1177617581"/>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Interview your data</a:t>
            </a:r>
            <a:endParaRPr lang="en-US" dirty="0"/>
          </a:p>
        </p:txBody>
      </p:sp>
      <p:sp>
        <p:nvSpPr>
          <p:cNvPr id="3" name="Content Placeholder 2"/>
          <p:cNvSpPr>
            <a:spLocks noGrp="1"/>
          </p:cNvSpPr>
          <p:nvPr>
            <p:ph idx="1"/>
          </p:nvPr>
        </p:nvSpPr>
        <p:spPr/>
        <p:txBody>
          <a:bodyPr/>
          <a:lstStyle/>
          <a:p>
            <a:r>
              <a:rPr lang="en-US" dirty="0" smtClean="0"/>
              <a:t>Who are the top 5?</a:t>
            </a:r>
          </a:p>
          <a:p>
            <a:r>
              <a:rPr lang="en-US" dirty="0" smtClean="0"/>
              <a:t>What’s the total?</a:t>
            </a:r>
          </a:p>
          <a:p>
            <a:r>
              <a:rPr lang="en-US" dirty="0" smtClean="0"/>
              <a:t>What’s the average? </a:t>
            </a:r>
          </a:p>
          <a:p>
            <a:r>
              <a:rPr lang="en-US" dirty="0" smtClean="0"/>
              <a:t>Think about comparisons – for population numbers, put it in context by comparing to total population</a:t>
            </a:r>
          </a:p>
          <a:p>
            <a:endParaRPr lang="en-US" dirty="0"/>
          </a:p>
          <a:p>
            <a:r>
              <a:rPr lang="en-US" dirty="0" smtClean="0"/>
              <a:t>Example: Number of police officers in Detroit vs. Dearborn – raw numbers don’t mean as much as if you look at “per capita” or “per 100 violent crimes.” Normalize the numbers</a:t>
            </a:r>
            <a:endParaRPr lang="en-US" dirty="0"/>
          </a:p>
        </p:txBody>
      </p:sp>
    </p:spTree>
    <p:extLst>
      <p:ext uri="{BB962C8B-B14F-4D97-AF65-F5344CB8AC3E}">
        <p14:creationId xmlns:p14="http://schemas.microsoft.com/office/powerpoint/2010/main" val="649171562"/>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Look for relevance and context; visualize it</a:t>
            </a:r>
            <a:endParaRPr lang="en-US" dirty="0"/>
          </a:p>
        </p:txBody>
      </p:sp>
      <p:pic>
        <p:nvPicPr>
          <p:cNvPr id="4" name="Content Placeholder 3"/>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3723519" y="1825625"/>
            <a:ext cx="4744962" cy="4351338"/>
          </a:xfrm>
        </p:spPr>
      </p:pic>
    </p:spTree>
    <p:extLst>
      <p:ext uri="{BB962C8B-B14F-4D97-AF65-F5344CB8AC3E}">
        <p14:creationId xmlns:p14="http://schemas.microsoft.com/office/powerpoint/2010/main" val="839503561"/>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If you ask for data, be sure to ask this:</a:t>
            </a:r>
            <a:endParaRPr lang="en-US" dirty="0"/>
          </a:p>
        </p:txBody>
      </p:sp>
      <p:sp>
        <p:nvSpPr>
          <p:cNvPr id="3" name="Content Placeholder 2"/>
          <p:cNvSpPr>
            <a:spLocks noGrp="1"/>
          </p:cNvSpPr>
          <p:nvPr>
            <p:ph idx="1"/>
          </p:nvPr>
        </p:nvSpPr>
        <p:spPr/>
        <p:txBody>
          <a:bodyPr/>
          <a:lstStyle/>
          <a:p>
            <a:r>
              <a:rPr lang="en-US" dirty="0" smtClean="0"/>
              <a:t>Digital format</a:t>
            </a:r>
          </a:p>
          <a:p>
            <a:r>
              <a:rPr lang="en-US" dirty="0" smtClean="0"/>
              <a:t>Disaggregated, granular (you want the </a:t>
            </a:r>
            <a:r>
              <a:rPr lang="en-US" dirty="0" err="1" smtClean="0"/>
              <a:t>nitty</a:t>
            </a:r>
            <a:r>
              <a:rPr lang="en-US" dirty="0" smtClean="0"/>
              <a:t> gritty)</a:t>
            </a:r>
          </a:p>
          <a:p>
            <a:r>
              <a:rPr lang="en-US" dirty="0" smtClean="0"/>
              <a:t>XLS or XLSX (Excel), CSV (spreadsheets, comma-separated)</a:t>
            </a:r>
          </a:p>
          <a:p>
            <a:r>
              <a:rPr lang="en-US" dirty="0" smtClean="0"/>
              <a:t>KML or SHP – geographical formats (KML for Google, SHP for most everything else)</a:t>
            </a:r>
          </a:p>
          <a:p>
            <a:r>
              <a:rPr lang="en-US" dirty="0" smtClean="0"/>
              <a:t>HTML or PDF: Can sometimes put it in Excel but it’s not always reliable. But if it’s all you can get </a:t>
            </a:r>
            <a:r>
              <a:rPr lang="is-IS" dirty="0" smtClean="0"/>
              <a:t>… </a:t>
            </a:r>
          </a:p>
          <a:p>
            <a:r>
              <a:rPr lang="is-IS" dirty="0" smtClean="0"/>
              <a:t>DBF – need to use  database software; a bit more difficult but doable</a:t>
            </a:r>
            <a:endParaRPr lang="en-US" dirty="0" smtClean="0"/>
          </a:p>
        </p:txBody>
      </p:sp>
    </p:spTree>
    <p:extLst>
      <p:ext uri="{BB962C8B-B14F-4D97-AF65-F5344CB8AC3E}">
        <p14:creationId xmlns:p14="http://schemas.microsoft.com/office/powerpoint/2010/main" val="1185951362"/>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Must-have tools</a:t>
            </a:r>
            <a:endParaRPr lang="en-US" dirty="0"/>
          </a:p>
        </p:txBody>
      </p:sp>
      <p:sp>
        <p:nvSpPr>
          <p:cNvPr id="3" name="Content Placeholder 2"/>
          <p:cNvSpPr>
            <a:spLocks noGrp="1"/>
          </p:cNvSpPr>
          <p:nvPr>
            <p:ph idx="1"/>
          </p:nvPr>
        </p:nvSpPr>
        <p:spPr/>
        <p:txBody>
          <a:bodyPr/>
          <a:lstStyle/>
          <a:p>
            <a:r>
              <a:rPr lang="en-US" dirty="0" smtClean="0"/>
              <a:t>Excel</a:t>
            </a:r>
          </a:p>
          <a:p>
            <a:r>
              <a:rPr lang="en-US" dirty="0" smtClean="0"/>
              <a:t>Google Fusion Tables (</a:t>
            </a:r>
            <a:r>
              <a:rPr lang="en-US" dirty="0" smtClean="0">
                <a:hlinkClick r:id="rId2"/>
              </a:rPr>
              <a:t>here’s a tutorial </a:t>
            </a:r>
            <a:r>
              <a:rPr lang="en-US" dirty="0" smtClean="0"/>
              <a:t>that will teach you)</a:t>
            </a:r>
          </a:p>
          <a:p>
            <a:endParaRPr lang="en-US" dirty="0" smtClean="0"/>
          </a:p>
        </p:txBody>
      </p:sp>
    </p:spTree>
    <p:extLst>
      <p:ext uri="{BB962C8B-B14F-4D97-AF65-F5344CB8AC3E}">
        <p14:creationId xmlns:p14="http://schemas.microsoft.com/office/powerpoint/2010/main" val="1488183570"/>
      </p:ext>
    </p:extLst>
  </p:cSld>
  <p:clrMapOvr>
    <a:masterClrMapping/>
  </p:clrMapOvr>
  <p:timing>
    <p:tnLst>
      <p:par>
        <p:cTn id="1" dur="indefinite" restart="never" nodeType="tmRoot"/>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Yu Gothic Light"/>
        <a:font script="Hang" typeface="맑은 고딕"/>
        <a:font script="Hans" typeface="DengXian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Yu Gothic"/>
        <a:font script="Hang" typeface="맑은 고딕"/>
        <a:font script="Hans" typeface="DengXian"/>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1630</TotalTime>
  <Words>637</Words>
  <Application>Microsoft Macintosh PowerPoint</Application>
  <PresentationFormat>Widescreen</PresentationFormat>
  <Paragraphs>79</Paragraphs>
  <Slides>19</Slides>
  <Notes>0</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19</vt:i4>
      </vt:variant>
    </vt:vector>
  </HeadingPairs>
  <TitlesOfParts>
    <vt:vector size="23" baseType="lpstr">
      <vt:lpstr>Calibri</vt:lpstr>
      <vt:lpstr>Calibri Light</vt:lpstr>
      <vt:lpstr>Arial</vt:lpstr>
      <vt:lpstr>Office Theme</vt:lpstr>
      <vt:lpstr>How to create  data-driven stories</vt:lpstr>
      <vt:lpstr>What is data-driven journalism?</vt:lpstr>
      <vt:lpstr>Find it</vt:lpstr>
      <vt:lpstr>Filter it</vt:lpstr>
      <vt:lpstr>Analyze it</vt:lpstr>
      <vt:lpstr>PowerPoint Presentation</vt:lpstr>
      <vt:lpstr>Start with …  </vt:lpstr>
      <vt:lpstr>Trends</vt:lpstr>
      <vt:lpstr>Rank order</vt:lpstr>
      <vt:lpstr>Comparisons</vt:lpstr>
      <vt:lpstr>Surprises: Turn something on its head</vt:lpstr>
      <vt:lpstr>Relationships</vt:lpstr>
      <vt:lpstr>Finding the data: Where and how?</vt:lpstr>
      <vt:lpstr>Once you have the data, answer:</vt:lpstr>
      <vt:lpstr>Downloaded data</vt:lpstr>
      <vt:lpstr>Interview your data</vt:lpstr>
      <vt:lpstr>Look for relevance and context; visualize it</vt:lpstr>
      <vt:lpstr>If you ask for data, be sure to ask this:</vt:lpstr>
      <vt:lpstr>Must-have tools</vt:lpstr>
    </vt:vector>
  </TitlesOfParts>
  <Company/>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How to create  data-driven stories</dc:title>
  <dc:creator>Nancy Hanus</dc:creator>
  <cp:lastModifiedBy>Nancy Hanus</cp:lastModifiedBy>
  <cp:revision>18</cp:revision>
  <dcterms:created xsi:type="dcterms:W3CDTF">2018-01-30T21:22:11Z</dcterms:created>
  <dcterms:modified xsi:type="dcterms:W3CDTF">2018-02-01T00:32:36Z</dcterms:modified>
</cp:coreProperties>
</file>